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2"/>
  </p:notesMasterIdLst>
  <p:sldIdLst>
    <p:sldId id="256" r:id="rId5"/>
    <p:sldId id="257" r:id="rId6"/>
    <p:sldId id="316" r:id="rId7"/>
    <p:sldId id="325" r:id="rId8"/>
    <p:sldId id="322" r:id="rId9"/>
    <p:sldId id="323" r:id="rId10"/>
    <p:sldId id="324" r:id="rId11"/>
  </p:sldIdLst>
  <p:sldSz cx="12192000" cy="6858000"/>
  <p:notesSz cx="6858000" cy="9144000"/>
  <p:embeddedFontLst>
    <p:embeddedFont>
      <p:font typeface="Amasis MT Pro Black" panose="02040A04050005020304" pitchFamily="18" charset="0"/>
      <p:bold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G마켓 산스 TTF Bold" panose="02000000000000000000" pitchFamily="2" charset="-127"/>
      <p:bold r:id="rId21"/>
    </p:embeddedFont>
    <p:embeddedFont>
      <p:font typeface="G마켓 산스 TTF Light" panose="02000000000000000000" pitchFamily="2" charset="-127"/>
      <p:regular r:id="rId22"/>
    </p:embeddedFont>
    <p:embeddedFont>
      <p:font typeface="G마켓 산스 TTF Medium" panose="02000000000000000000" pitchFamily="2" charset="-127"/>
      <p:regular r:id="rId23"/>
    </p:embeddedFont>
    <p:embeddedFont>
      <p:font typeface="Montserrat ExtraBold" panose="00000900000000000000" pitchFamily="2" charset="0"/>
      <p:bold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10" userDrawn="1">
          <p15:clr>
            <a:srgbClr val="A4A3A4"/>
          </p15:clr>
        </p15:guide>
        <p15:guide id="4" pos="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7FD"/>
    <a:srgbClr val="5DBC88"/>
    <a:srgbClr val="98D4B3"/>
    <a:srgbClr val="9EBAAB"/>
    <a:srgbClr val="71A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306" y="120"/>
      </p:cViewPr>
      <p:guideLst>
        <p:guide orient="horz" pos="2183"/>
        <p:guide pos="3840"/>
        <p:guide pos="7310"/>
        <p:guide pos="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54F2-A268-410D-BB06-A211854B6318}" type="datetimeFigureOut">
              <a:rPr lang="ko-KR" altLang="en-US" smtClean="0"/>
              <a:t>2023-08-14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18252-A958-415B-BB41-D3BA88A32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12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832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4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C62FD-F84F-4ECE-9AD4-AE088C86F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6C5BE-AC2E-40C9-9669-A65F8F1C6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8A863-E518-481C-9848-DC374820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E4F35-1AD4-4BCF-8664-C74A41025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C3A02-2956-4AF2-AD6A-2FC3013DB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3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630BA-2353-4FD4-B7E4-A9F63D318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1E4351-593C-44B3-B98C-0B4FEA21A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21F33-29B2-459A-86FB-30F4A1F2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2C99B-59EF-488C-B8A7-F08D322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81A3C-E7A4-40DB-8AFD-E8340192B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7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50F908-DC85-4F50-90B6-4AC17BD69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4F3DE-D10F-4A4E-96BE-1D339B225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9F471-5810-481C-8B4D-8D177ADE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EBD32-D097-4A15-8181-603E5407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4AE21C-6730-4A8D-85AC-3E1BBF05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81F05-E420-4530-8CF1-E5D9CAA6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CFC209-D495-49C0-A7EB-F8B7840B9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5257A-BAF8-4675-A12E-E2E96DD2E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4A500-8AE6-403F-B0B8-0E67B785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3D27FA-78DA-4FE4-817E-26437667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DAD3B-67B4-4DE7-89A0-AD211CBC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421FFE-6067-4E11-B02E-5202053CA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1DE7A-069F-48CB-A793-474D13D8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E111F2-5917-4B85-9136-FC223B525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5BC5D7-C89A-4B3E-9E03-3AB77F75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27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475C8-C2B4-46D9-A633-D8F25CDF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AE7C69-F46F-4B4E-8EF7-919937565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7E1606-A950-408C-B011-DAB6884A0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CE0DEF-F1C4-41D8-A96C-1ADF5A1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96E0FF-DD98-481E-9A8E-7BCABD19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21B53-EADE-4609-A263-C571AF12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27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CC213-D860-4D88-A88F-B2023CED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A7CCBD-5F5C-478D-AEB0-909D375EC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8C76F0-400D-4E11-AA45-958F0E6C3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F96789-ABD2-4C06-B086-2B22E373E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2C4423-A2B5-45CA-9F7F-F57828F4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33C7C5-7D23-48B4-B457-602DA441A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2A694-E6B4-45E0-8F12-50471647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91A8A7-D40E-4AF3-93DC-4BC5019D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6E74B-9CB5-4451-8E2D-365CC839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CCDE4E-485D-4FF4-83DD-AC4968E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83C395-8E3C-4AA7-A441-543517EE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1FE1B-92A3-40ED-A44E-46CFE8CD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37A326-95F3-40FE-8F50-3C2BE7D0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053160-0ECC-4C5B-93CB-10001061A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EB2D0D-7F2C-4EB5-B0F0-72159FE9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4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E3686-046F-48FC-8098-69E64C8F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F9DF4-6E8C-447B-9884-6E4E1FABC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14A419-5FE8-40D0-884D-84E539BCB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4717AA-EF31-4703-B799-7DB109EC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5B3506-1E0E-4E16-950E-E02C4E6A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2392FC-5B14-47D5-8845-08695A7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D436E0-B424-404E-9585-29ABECBF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1C4BA8-B14B-4B24-A115-D7034F644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DFEB31-AF22-4B7C-B6E5-7002C2E8D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DEB52C-01D5-4E51-805D-1FEE11C2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290B96-77D0-4D78-846D-F34DD37B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AC09B2-DFF3-41EC-BDB0-629BAD68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85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E55775-7A1D-4B95-8D76-657ABD5E2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ACB013-0D08-43CE-8625-1DBDDA81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4AC8F-4727-4ACF-B5C3-CFE6AD366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97ADC-4B6A-4ED8-AACE-02E6B9E8FDEB}" type="datetimeFigureOut">
              <a:rPr lang="en-US" smtClean="0"/>
              <a:t>8/14/2023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6F071-9796-478C-BD8A-E64853A43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35C38-C88C-4B57-B75E-547A32B46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58227" y="912426"/>
            <a:ext cx="47484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8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월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16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일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meeting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41FAF8-6E8A-4596-AE66-9F41C5062492}"/>
              </a:ext>
            </a:extLst>
          </p:cNvPr>
          <p:cNvSpPr txBox="1"/>
          <p:nvPr/>
        </p:nvSpPr>
        <p:spPr>
          <a:xfrm>
            <a:off x="606055" y="3311807"/>
            <a:ext cx="3674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조민준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01</a:t>
            </a:r>
          </a:p>
        </p:txBody>
      </p:sp>
      <p:pic>
        <p:nvPicPr>
          <p:cNvPr id="1028" name="Picture 4" descr="Brazo robótico">
            <a:extLst>
              <a:ext uri="{FF2B5EF4-FFF2-40B4-BE49-F238E27FC236}">
                <a16:creationId xmlns:a16="http://schemas.microsoft.com/office/drawing/2014/main" id="{0530C92F-EEE9-B325-4238-7C8345659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38" y="4442304"/>
            <a:ext cx="1754908" cy="175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592705-FF3A-3C1B-DF37-646BF91847FF}"/>
              </a:ext>
            </a:extLst>
          </p:cNvPr>
          <p:cNvSpPr txBox="1"/>
          <p:nvPr/>
        </p:nvSpPr>
        <p:spPr>
          <a:xfrm>
            <a:off x="546343" y="2274838"/>
            <a:ext cx="1009394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CNC 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결합 모델</a:t>
            </a:r>
            <a:b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</a:b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 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405512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84403" y="997092"/>
            <a:ext cx="31518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10A290-6FAA-44DE-A4E8-543147A35DEE}"/>
              </a:ext>
            </a:extLst>
          </p:cNvPr>
          <p:cNvSpPr txBox="1"/>
          <p:nvPr/>
        </p:nvSpPr>
        <p:spPr>
          <a:xfrm>
            <a:off x="1938013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01.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D76257-77DB-73E7-DB45-5C4E604A46F9}"/>
              </a:ext>
            </a:extLst>
          </p:cNvPr>
          <p:cNvSpPr txBox="1"/>
          <p:nvPr/>
        </p:nvSpPr>
        <p:spPr>
          <a:xfrm>
            <a:off x="2060315" y="3613437"/>
            <a:ext cx="2333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 및 실험계획</a:t>
            </a:r>
            <a:endParaRPr lang="en-US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3B847-9079-8AC1-01D7-D4A221195467}"/>
              </a:ext>
            </a:extLst>
          </p:cNvPr>
          <p:cNvSpPr txBox="1"/>
          <p:nvPr/>
        </p:nvSpPr>
        <p:spPr>
          <a:xfrm>
            <a:off x="5437770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02.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CFBD3B-9A3D-C581-AF13-F4DBED45A2C0}"/>
              </a:ext>
            </a:extLst>
          </p:cNvPr>
          <p:cNvSpPr txBox="1"/>
          <p:nvPr/>
        </p:nvSpPr>
        <p:spPr>
          <a:xfrm>
            <a:off x="5560072" y="3613437"/>
            <a:ext cx="2333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endParaRPr lang="en-US" sz="20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57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04735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535114" y="1221888"/>
            <a:ext cx="11148886" cy="5915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</a:t>
            </a:r>
            <a:r>
              <a:rPr lang="en-US" altLang="ko-KR" sz="20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현재 데이터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전류 예측 모델의 전류 데이터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정량화 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절삭품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표면 이미지를 통한 정상</a:t>
            </a:r>
            <a:r>
              <a:rPr lang="en-US" altLang="ko-KR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마모 판단</a:t>
            </a: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종속변수로 사용될 변수의 부재</a:t>
            </a: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457200" indent="-457200">
              <a:lnSpc>
                <a:spcPct val="110000"/>
              </a:lnSpc>
              <a:buAutoNum type="arabicPeriod" startAt="2"/>
            </a:pPr>
            <a:r>
              <a:rPr lang="ko-KR" altLang="en-US" sz="2400" dirty="0" err="1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변수별</a:t>
            </a:r>
            <a:r>
              <a:rPr lang="ko-KR" altLang="en-US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데이터 개수의 차이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D2ADBD-946E-7C54-522C-24FC2747E87E}"/>
              </a:ext>
            </a:extLst>
          </p:cNvPr>
          <p:cNvCxnSpPr>
            <a:cxnSpLocks/>
          </p:cNvCxnSpPr>
          <p:nvPr/>
        </p:nvCxnSpPr>
        <p:spPr>
          <a:xfrm>
            <a:off x="800134" y="2388091"/>
            <a:ext cx="9497963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75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505814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추가 실험 계획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189260" y="997092"/>
            <a:ext cx="12239806" cy="913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(</a:t>
            </a:r>
            <a:r>
              <a:rPr lang="ko-KR" altLang="en-US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동일한 가공조건</a:t>
            </a:r>
            <a:r>
              <a:rPr lang="en-US" altLang="ko-KR" sz="16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</a:t>
            </a: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- 2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- 10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[</a:t>
            </a:r>
            <a:r>
              <a:rPr lang="ko-KR" altLang="en-US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0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전류 데이터의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통계값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 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tool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의 마모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픽셀수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,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10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회 가공 </a:t>
            </a:r>
            <a:r>
              <a:rPr lang="ko-KR" altLang="en-US" b="1" dirty="0" err="1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절삭품</a:t>
            </a:r>
            <a:r>
              <a:rPr lang="ko-KR" altLang="en-US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표면 이미지</a:t>
            </a:r>
            <a:r>
              <a:rPr lang="en-US" altLang="ko-KR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4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]</a:t>
            </a:r>
          </a:p>
          <a:p>
            <a:pPr>
              <a:lnSpc>
                <a:spcPct val="110000"/>
              </a:lnSpc>
            </a:pPr>
            <a:endParaRPr lang="en-US" altLang="ko-KR" sz="24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-&gt;</a:t>
            </a:r>
            <a:r>
              <a:rPr lang="ko-KR" altLang="en-US" sz="2800" b="1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 가공조건을 변경하며 데이터를 습득</a:t>
            </a:r>
            <a:endParaRPr lang="en-US" altLang="ko-KR" sz="2800" b="1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087499-38A4-33E9-E15D-E95AE02691E0}"/>
              </a:ext>
            </a:extLst>
          </p:cNvPr>
          <p:cNvSpPr txBox="1"/>
          <p:nvPr/>
        </p:nvSpPr>
        <p:spPr>
          <a:xfrm>
            <a:off x="4613200" y="3422765"/>
            <a:ext cx="1482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</a:p>
          <a:p>
            <a:pPr algn="ctr"/>
            <a:r>
              <a:rPr lang="en-US" altLang="ko-KR" sz="2400" b="1" dirty="0">
                <a:solidFill>
                  <a:srgbClr val="5DBC88"/>
                </a:solidFill>
                <a:latin typeface="Amasis MT Pro Black" panose="020F0502020204030204" pitchFamily="18" charset="0"/>
              </a:rPr>
              <a:t>.</a:t>
            </a:r>
            <a:endParaRPr lang="ko-KR" altLang="en-US" sz="2000" b="1" dirty="0">
              <a:solidFill>
                <a:srgbClr val="5DBC88"/>
              </a:solidFill>
              <a:latin typeface="Amasis MT Pro Black" panose="020F0502020204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3A56E2-5825-C96A-04B3-04A43E3F56F3}"/>
              </a:ext>
            </a:extLst>
          </p:cNvPr>
          <p:cNvSpPr txBox="1"/>
          <p:nvPr/>
        </p:nvSpPr>
        <p:spPr>
          <a:xfrm>
            <a:off x="193924" y="117806"/>
            <a:ext cx="25287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 </a:t>
            </a:r>
            <a:r>
              <a:rPr lang="ko-KR" altLang="en-US" sz="1200" dirty="0" err="1">
                <a:solidFill>
                  <a:srgbClr val="000000"/>
                </a:solidFill>
              </a:rPr>
              <a:t>ㅣ데이터</a:t>
            </a:r>
            <a:r>
              <a:rPr lang="ko-KR" altLang="en-US" sz="1200" dirty="0">
                <a:solidFill>
                  <a:srgbClr val="000000"/>
                </a:solidFill>
              </a:rPr>
              <a:t> 설명 및 실험계획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70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>
            <a:extLst>
              <a:ext uri="{FF2B5EF4-FFF2-40B4-BE49-F238E27FC236}">
                <a16:creationId xmlns:a16="http://schemas.microsoft.com/office/drawing/2014/main" id="{D741D80A-DE6A-F3C5-93B3-7CD5C521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214" y="792311"/>
            <a:ext cx="7452540" cy="65384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6715300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정상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/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마모 확률 예측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9C69F80-40D1-F271-7697-BAEE570512DB}"/>
              </a:ext>
            </a:extLst>
          </p:cNvPr>
          <p:cNvGrpSpPr/>
          <p:nvPr/>
        </p:nvGrpSpPr>
        <p:grpSpPr>
          <a:xfrm>
            <a:off x="10788793" y="3950547"/>
            <a:ext cx="1205095" cy="770256"/>
            <a:chOff x="1795590" y="1980944"/>
            <a:chExt cx="1269676" cy="80790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5AC88B7-7B07-859B-3C66-36F9BE05E8A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3509FAFB-399A-A905-03D8-E19723616A1A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782801" y="2796488"/>
            <a:ext cx="1205095" cy="770256"/>
            <a:chOff x="1795590" y="1980944"/>
            <a:chExt cx="1269676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 확률</a:t>
              </a: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441333"/>
              <a:ext cx="1550830" cy="5261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7769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타원 58">
            <a:extLst>
              <a:ext uri="{FF2B5EF4-FFF2-40B4-BE49-F238E27FC236}">
                <a16:creationId xmlns:a16="http://schemas.microsoft.com/office/drawing/2014/main" id="{E4C9D90C-7EFD-B822-A04F-A55E8C765F55}"/>
              </a:ext>
            </a:extLst>
          </p:cNvPr>
          <p:cNvSpPr/>
          <p:nvPr/>
        </p:nvSpPr>
        <p:spPr>
          <a:xfrm>
            <a:off x="8267887" y="454289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4177602" y="1511164"/>
            <a:ext cx="234360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1EC18AF8-A075-4C4B-1BC7-CB6905500D65}"/>
              </a:ext>
            </a:extLst>
          </p:cNvPr>
          <p:cNvSpPr/>
          <p:nvPr/>
        </p:nvSpPr>
        <p:spPr>
          <a:xfrm>
            <a:off x="3699846" y="3506232"/>
            <a:ext cx="621437" cy="329321"/>
          </a:xfrm>
          <a:custGeom>
            <a:avLst/>
            <a:gdLst>
              <a:gd name="connsiteX0" fmla="*/ 0 w 621437"/>
              <a:gd name="connsiteY0" fmla="*/ 82330 h 329321"/>
              <a:gd name="connsiteX1" fmla="*/ 456777 w 621437"/>
              <a:gd name="connsiteY1" fmla="*/ 82330 h 329321"/>
              <a:gd name="connsiteX2" fmla="*/ 456777 w 621437"/>
              <a:gd name="connsiteY2" fmla="*/ 0 h 329321"/>
              <a:gd name="connsiteX3" fmla="*/ 621437 w 621437"/>
              <a:gd name="connsiteY3" fmla="*/ 164661 h 329321"/>
              <a:gd name="connsiteX4" fmla="*/ 456777 w 621437"/>
              <a:gd name="connsiteY4" fmla="*/ 329321 h 329321"/>
              <a:gd name="connsiteX5" fmla="*/ 456777 w 621437"/>
              <a:gd name="connsiteY5" fmla="*/ 246991 h 329321"/>
              <a:gd name="connsiteX6" fmla="*/ 0 w 621437"/>
              <a:gd name="connsiteY6" fmla="*/ 246991 h 329321"/>
              <a:gd name="connsiteX7" fmla="*/ 0 w 621437"/>
              <a:gd name="connsiteY7" fmla="*/ 82330 h 32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1437" h="329321" extrusionOk="0">
                <a:moveTo>
                  <a:pt x="0" y="82330"/>
                </a:moveTo>
                <a:cubicBezTo>
                  <a:pt x="144520" y="35489"/>
                  <a:pt x="338714" y="127271"/>
                  <a:pt x="456777" y="82330"/>
                </a:cubicBezTo>
                <a:cubicBezTo>
                  <a:pt x="447366" y="50621"/>
                  <a:pt x="466471" y="25516"/>
                  <a:pt x="456777" y="0"/>
                </a:cubicBezTo>
                <a:cubicBezTo>
                  <a:pt x="532074" y="55148"/>
                  <a:pt x="528476" y="94590"/>
                  <a:pt x="621437" y="164661"/>
                </a:cubicBezTo>
                <a:cubicBezTo>
                  <a:pt x="544328" y="246322"/>
                  <a:pt x="523376" y="259161"/>
                  <a:pt x="456777" y="329321"/>
                </a:cubicBezTo>
                <a:cubicBezTo>
                  <a:pt x="456005" y="293194"/>
                  <a:pt x="464022" y="264377"/>
                  <a:pt x="456777" y="246991"/>
                </a:cubicBezTo>
                <a:cubicBezTo>
                  <a:pt x="245585" y="274019"/>
                  <a:pt x="211048" y="201423"/>
                  <a:pt x="0" y="246991"/>
                </a:cubicBezTo>
                <a:cubicBezTo>
                  <a:pt x="-15626" y="207398"/>
                  <a:pt x="1768" y="115864"/>
                  <a:pt x="0" y="82330"/>
                </a:cubicBezTo>
                <a:close/>
              </a:path>
            </a:pathLst>
          </a:custGeom>
          <a:noFill/>
          <a:ln w="28575" cap="flat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98130-B19C-8D19-ACE3-634C809328DE}"/>
              </a:ext>
            </a:extLst>
          </p:cNvPr>
          <p:cNvSpPr txBox="1"/>
          <p:nvPr/>
        </p:nvSpPr>
        <p:spPr>
          <a:xfrm>
            <a:off x="4468399" y="3169039"/>
            <a:ext cx="266517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4400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endParaRPr lang="en-US" sz="4400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2BC6853-D8DD-F24A-8301-0CEB5A14C585}"/>
              </a:ext>
            </a:extLst>
          </p:cNvPr>
          <p:cNvCxnSpPr>
            <a:cxnSpLocks/>
          </p:cNvCxnSpPr>
          <p:nvPr/>
        </p:nvCxnSpPr>
        <p:spPr>
          <a:xfrm flipV="1">
            <a:off x="6404562" y="1896955"/>
            <a:ext cx="1818956" cy="1582702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AEFCEF51-93F2-634F-81C5-A2B876A0BF22}"/>
              </a:ext>
            </a:extLst>
          </p:cNvPr>
          <p:cNvCxnSpPr>
            <a:cxnSpLocks/>
          </p:cNvCxnSpPr>
          <p:nvPr/>
        </p:nvCxnSpPr>
        <p:spPr>
          <a:xfrm>
            <a:off x="6425517" y="3778157"/>
            <a:ext cx="1798001" cy="1657984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A468B4C2-EF19-A3A0-0C44-47B6881804F2}"/>
              </a:ext>
            </a:extLst>
          </p:cNvPr>
          <p:cNvSpPr/>
          <p:nvPr/>
        </p:nvSpPr>
        <p:spPr>
          <a:xfrm>
            <a:off x="8267888" y="119154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4C0659A-0252-C3C2-097B-439109E1BA16}"/>
              </a:ext>
            </a:extLst>
          </p:cNvPr>
          <p:cNvSpPr txBox="1"/>
          <p:nvPr/>
        </p:nvSpPr>
        <p:spPr>
          <a:xfrm>
            <a:off x="8615019" y="1789699"/>
            <a:ext cx="14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0049CF-379B-23C7-A9B6-11125650F8B6}"/>
              </a:ext>
            </a:extLst>
          </p:cNvPr>
          <p:cNvSpPr txBox="1"/>
          <p:nvPr/>
        </p:nvSpPr>
        <p:spPr>
          <a:xfrm>
            <a:off x="8584002" y="5129692"/>
            <a:ext cx="144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Cluster2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79D8766-1BB6-70DC-433C-BB2EF0034263}"/>
              </a:ext>
            </a:extLst>
          </p:cNvPr>
          <p:cNvGrpSpPr/>
          <p:nvPr/>
        </p:nvGrpSpPr>
        <p:grpSpPr>
          <a:xfrm>
            <a:off x="1081691" y="2506334"/>
            <a:ext cx="2389921" cy="2163955"/>
            <a:chOff x="476936" y="1800076"/>
            <a:chExt cx="1573537" cy="1793362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39F1A4A-4AF2-031B-12A6-F5C2752EDF71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132B4CE-A9B2-81DB-5842-77AF483DFE20}"/>
                </a:ext>
              </a:extLst>
            </p:cNvPr>
            <p:cNvSpPr txBox="1"/>
            <p:nvPr/>
          </p:nvSpPr>
          <p:spPr>
            <a:xfrm>
              <a:off x="476936" y="1997294"/>
              <a:ext cx="1550830" cy="1453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46A451E-456F-E945-5562-C112D10CD336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 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9B7616-D683-71A6-41FF-9EAD9414031E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725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E7610AC1-0173-A6CE-FADC-F0B803B48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411" y="1218348"/>
            <a:ext cx="6841472" cy="517496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45304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CNC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결합 모델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 (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)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11212574" y="6063987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051533" y="2024817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052818" y="3391684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027564" y="4876011"/>
            <a:ext cx="1807760" cy="770255"/>
            <a:chOff x="1770336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133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  (0/1)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850882" y="3565419"/>
            <a:ext cx="1238484" cy="770256"/>
            <a:chOff x="1795590" y="1980944"/>
            <a:chExt cx="1304855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43397" y="2078217"/>
              <a:ext cx="1257048" cy="61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</a:t>
              </a:r>
            </a:p>
            <a:p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353553" y="2083011"/>
            <a:ext cx="162833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235973" y="2083011"/>
            <a:ext cx="162834" cy="3345747"/>
          </a:xfrm>
          <a:prstGeom prst="leftBracket">
            <a:avLst/>
          </a:prstGeom>
          <a:solidFill>
            <a:schemeClr val="bg1"/>
          </a:solidFill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B03D47-4E2D-38CF-BC81-59727C877F29}"/>
              </a:ext>
            </a:extLst>
          </p:cNvPr>
          <p:cNvGrpSpPr/>
          <p:nvPr/>
        </p:nvGrpSpPr>
        <p:grpSpPr>
          <a:xfrm>
            <a:off x="646787" y="2157185"/>
            <a:ext cx="1550830" cy="1793362"/>
            <a:chOff x="499643" y="1800076"/>
            <a:chExt cx="1550830" cy="1793362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AC451BC6-C633-CB1C-2AC6-3D4D747543CA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0B17FD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D84D7A6-44D2-55A6-6D1B-7A5AE914C976}"/>
                </a:ext>
              </a:extLst>
            </p:cNvPr>
            <p:cNvSpPr txBox="1"/>
            <p:nvPr/>
          </p:nvSpPr>
          <p:spPr>
            <a:xfrm>
              <a:off x="499643" y="1911927"/>
              <a:ext cx="155083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600" dirty="0" err="1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600" dirty="0">
                  <a:solidFill>
                    <a:srgbClr val="0B17FD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16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endParaRPr lang="en-US" altLang="ko-KR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pPr algn="ctr"/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</a:t>
              </a:r>
              <a:r>
                <a:rPr lang="en-US" altLang="ko-KR" sz="1600" dirty="0"/>
                <a:t>)</a:t>
              </a:r>
              <a:endParaRPr lang="ko-KR" altLang="en-US" sz="1600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068006A5-24A4-7E24-CE3D-6E734BAF38A7}"/>
              </a:ext>
            </a:extLst>
          </p:cNvPr>
          <p:cNvGrpSpPr/>
          <p:nvPr/>
        </p:nvGrpSpPr>
        <p:grpSpPr>
          <a:xfrm>
            <a:off x="646788" y="4120654"/>
            <a:ext cx="1550829" cy="997435"/>
            <a:chOff x="499643" y="1800076"/>
            <a:chExt cx="1550830" cy="1793362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F7BA2FF8-975B-51FB-50D9-38B559E80356}"/>
                </a:ext>
              </a:extLst>
            </p:cNvPr>
            <p:cNvSpPr/>
            <p:nvPr/>
          </p:nvSpPr>
          <p:spPr>
            <a:xfrm>
              <a:off x="499643" y="1800076"/>
              <a:ext cx="1550830" cy="1793362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A97FFAE-D3F7-6A44-4076-16BCB143975B}"/>
                </a:ext>
              </a:extLst>
            </p:cNvPr>
            <p:cNvSpPr txBox="1"/>
            <p:nvPr/>
          </p:nvSpPr>
          <p:spPr>
            <a:xfrm>
              <a:off x="499643" y="2186678"/>
              <a:ext cx="1550830" cy="10514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Cluster number</a:t>
              </a:r>
              <a:endParaRPr lang="ko-KR" altLang="en-US" sz="16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134D93FD-DED0-DBED-C8C8-B58B8AE5E6FF}"/>
              </a:ext>
            </a:extLst>
          </p:cNvPr>
          <p:cNvSpPr txBox="1"/>
          <p:nvPr/>
        </p:nvSpPr>
        <p:spPr>
          <a:xfrm>
            <a:off x="193924" y="117806"/>
            <a:ext cx="1748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en-US" altLang="ko-KR" sz="1200" dirty="0">
                <a:solidFill>
                  <a:srgbClr val="000000"/>
                </a:solidFill>
              </a:rPr>
              <a:t>l CNC </a:t>
            </a:r>
            <a:r>
              <a:rPr lang="ko-KR" altLang="en-US" sz="1200" dirty="0">
                <a:solidFill>
                  <a:srgbClr val="000000"/>
                </a:solidFill>
              </a:rPr>
              <a:t>결합모델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5802B9D3541924C9C75AB7F5A26876B" ma:contentTypeVersion="9" ma:contentTypeDescription="새 문서를 만듭니다." ma:contentTypeScope="" ma:versionID="95a4238a0d897169a7cc7fb22ddafc2d">
  <xsd:schema xmlns:xsd="http://www.w3.org/2001/XMLSchema" xmlns:xs="http://www.w3.org/2001/XMLSchema" xmlns:p="http://schemas.microsoft.com/office/2006/metadata/properties" xmlns:ns3="2ddb9657-9ce0-4058-b92d-fb87687b9277" xmlns:ns4="b67739b8-4ae3-4d81-a4cd-7f23a048e486" targetNamespace="http://schemas.microsoft.com/office/2006/metadata/properties" ma:root="true" ma:fieldsID="b9528f393401e9473ad0db620e1278d6" ns3:_="" ns4:_="">
    <xsd:import namespace="2ddb9657-9ce0-4058-b92d-fb87687b9277"/>
    <xsd:import namespace="b67739b8-4ae3-4d81-a4cd-7f23a048e4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db9657-9ce0-4058-b92d-fb87687b92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739b8-4ae3-4d81-a4cd-7f23a048e48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84007-57FB-42E2-A48E-43E7792F6A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D1C286-10B5-455A-BC2A-E00B5EBD94E1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2ddb9657-9ce0-4058-b92d-fb87687b9277"/>
    <ds:schemaRef ds:uri="http://purl.org/dc/dcmitype/"/>
    <ds:schemaRef ds:uri="http://purl.org/dc/elements/1.1/"/>
    <ds:schemaRef ds:uri="http://schemas.microsoft.com/office/infopath/2007/PartnerControls"/>
    <ds:schemaRef ds:uri="b67739b8-4ae3-4d81-a4cd-7f23a048e486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0C92F1F-C4A0-415E-8FFF-2CDA794ADCF0}">
  <ds:schemaRefs>
    <ds:schemaRef ds:uri="2ddb9657-9ce0-4058-b92d-fb87687b9277"/>
    <ds:schemaRef ds:uri="b67739b8-4ae3-4d81-a4cd-7f23a048e4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4441</TotalTime>
  <Words>337</Words>
  <Application>Microsoft Office PowerPoint</Application>
  <PresentationFormat>와이드스크린</PresentationFormat>
  <Paragraphs>138</Paragraphs>
  <Slides>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21" baseType="lpstr">
      <vt:lpstr>Calibri Light</vt:lpstr>
      <vt:lpstr>Montserrat ExtraBold</vt:lpstr>
      <vt:lpstr>나눔스퀘어</vt:lpstr>
      <vt:lpstr>나눔스퀘어 ExtraBold</vt:lpstr>
      <vt:lpstr>맑은 고딕</vt:lpstr>
      <vt:lpstr>Arial</vt:lpstr>
      <vt:lpstr>나눔스퀘어 Light</vt:lpstr>
      <vt:lpstr>Amasis MT Pro Black</vt:lpstr>
      <vt:lpstr>G마켓 산스 TTF Bold</vt:lpstr>
      <vt:lpstr>G마켓 산스 TTF Light</vt:lpstr>
      <vt:lpstr>Calibri</vt:lpstr>
      <vt:lpstr>나눔스퀘어 Bold</vt:lpstr>
      <vt:lpstr>G마켓 산스 TTF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조민준</cp:lastModifiedBy>
  <cp:revision>265</cp:revision>
  <dcterms:created xsi:type="dcterms:W3CDTF">2021-07-13T13:21:52Z</dcterms:created>
  <dcterms:modified xsi:type="dcterms:W3CDTF">2023-08-14T05:02:52Z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0x010100E5802B9D3541924C9C75AB7F5A26876B</vt:lpwstr>
  </property>
</Properties>
</file>

<file path=docProps/thumbnail.jpeg>
</file>